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7102475" cy="10233025"/>
  <p:embeddedFontLst>
    <p:embeddedFont>
      <p:font typeface="Noto Sans"/>
      <p:regular r:id="rId31"/>
      <p:bold r:id="rId32"/>
      <p:italic r:id="rId33"/>
      <p:boldItalic r:id="rId34"/>
    </p:embeddedFont>
    <p:embeddedFont>
      <p:font typeface="Barlow Condensed SemiBold"/>
      <p:regular r:id="rId35"/>
      <p:bold r:id="rId36"/>
      <p:italic r:id="rId37"/>
      <p:boldItalic r:id="rId38"/>
    </p:embeddedFont>
    <p:embeddedFont>
      <p:font typeface="Noto Sans Light"/>
      <p:regular r:id="rId39"/>
      <p:bold r:id="rId40"/>
      <p:italic r:id="rId41"/>
      <p:boldItalic r:id="rId42"/>
    </p:embeddedFont>
    <p:embeddedFont>
      <p:font typeface="Open Sans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Light-bold.fntdata"/><Relationship Id="rId20" Type="http://schemas.openxmlformats.org/officeDocument/2006/relationships/slide" Target="slides/slide16.xml"/><Relationship Id="rId42" Type="http://schemas.openxmlformats.org/officeDocument/2006/relationships/font" Target="fonts/NotoSansLight-boldItalic.fntdata"/><Relationship Id="rId41" Type="http://schemas.openxmlformats.org/officeDocument/2006/relationships/font" Target="fonts/NotoSansLight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Light-bold.fntdata"/><Relationship Id="rId21" Type="http://schemas.openxmlformats.org/officeDocument/2006/relationships/slide" Target="slides/slide17.xml"/><Relationship Id="rId43" Type="http://schemas.openxmlformats.org/officeDocument/2006/relationships/font" Target="fonts/OpenSansLight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Light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otoSa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otoSans-italic.fntdata"/><Relationship Id="rId10" Type="http://schemas.openxmlformats.org/officeDocument/2006/relationships/slide" Target="slides/slide6.xml"/><Relationship Id="rId32" Type="http://schemas.openxmlformats.org/officeDocument/2006/relationships/font" Target="fonts/NotoSans-bold.fntdata"/><Relationship Id="rId13" Type="http://schemas.openxmlformats.org/officeDocument/2006/relationships/slide" Target="slides/slide9.xml"/><Relationship Id="rId35" Type="http://schemas.openxmlformats.org/officeDocument/2006/relationships/font" Target="fonts/BarlowCondensed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BarlowCondensed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BarlowCondensedSemiBold-bold.fntdata"/><Relationship Id="rId17" Type="http://schemas.openxmlformats.org/officeDocument/2006/relationships/slide" Target="slides/slide13.xml"/><Relationship Id="rId39" Type="http://schemas.openxmlformats.org/officeDocument/2006/relationships/font" Target="fonts/NotoSansLight-regular.fntdata"/><Relationship Id="rId16" Type="http://schemas.openxmlformats.org/officeDocument/2006/relationships/slide" Target="slides/slide12.xml"/><Relationship Id="rId38" Type="http://schemas.openxmlformats.org/officeDocument/2006/relationships/font" Target="fonts/BarlowCondensedSemi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83" name="Google Shape;83;p1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84" name="Google Shape;84;p1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260" name="Google Shape;260;p22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261" name="Google Shape;261;p22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262" name="Google Shape;262;p22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282" name="Google Shape;282;p24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283" name="Google Shape;283;p24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284" name="Google Shape;284;p24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Noto Sans"/>
              <a:buNone/>
              <a:defRPr sz="36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eti3.pn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8129" y="5245866"/>
            <a:ext cx="2997221" cy="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 rot="5400000">
            <a:off x="2618025" y="381553"/>
            <a:ext cx="5064557" cy="6730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785254" y="1709739"/>
            <a:ext cx="672533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785256" y="4589464"/>
            <a:ext cx="672533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  <a:defRPr sz="28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8650" y="136524"/>
            <a:ext cx="3791156" cy="1423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4572000" y="583474"/>
            <a:ext cx="3942160" cy="567471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9840" y="1812022"/>
            <a:ext cx="3791157" cy="438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6286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291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646511" y="1355728"/>
            <a:ext cx="3868340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29842" y="2112720"/>
            <a:ext cx="3868340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572000" y="1355728"/>
            <a:ext cx="3887391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629150" y="2112720"/>
            <a:ext cx="3887391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1785256" y="1038759"/>
            <a:ext cx="6730092" cy="589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  <a:defRPr b="0" i="0" sz="2400" u="none" cap="none" strike="noStrike">
                <a:solidFill>
                  <a:srgbClr val="6EDEB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785256" y="1214322"/>
            <a:ext cx="6730094" cy="50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2F2F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Bcid33tgq8A&amp;t=3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www.atlassian.com/agile/project-managemen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bit.ly/2IUrnM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tlassian.com/agile/kanban/board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Noto Sans"/>
              <a:buNone/>
            </a:pPr>
            <a:r>
              <a:rPr lang="en-US"/>
              <a:t>Ciclo de vida: planeamento e gestão do projeto </a:t>
            </a:r>
            <a:endParaRPr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Ilídio Oliveira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v2025-03-25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751562" y="1659178"/>
            <a:ext cx="7763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FBFBF"/>
                </a:solidFill>
                <a:latin typeface="Noto Sans"/>
                <a:ea typeface="Noto Sans"/>
                <a:cs typeface="Noto Sans"/>
                <a:sym typeface="Noto Sans"/>
              </a:rPr>
              <a:t>41951- ANÁLISE DE SISTEMAS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i="1" lang="en-US"/>
              <a:t>Gantt chart </a:t>
            </a:r>
            <a:r>
              <a:rPr lang="en-US"/>
              <a:t>/ cronograma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06" y="982891"/>
            <a:ext cx="9144000" cy="48922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3552171" y="6015832"/>
            <a:ext cx="2595283" cy="681037"/>
          </a:xfrm>
          <a:prstGeom prst="wedgeRectCallout">
            <a:avLst>
              <a:gd fmla="val 69687" name="adj1"/>
              <a:gd fmla="val -97497" name="adj2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Milestones: acontecimentos/marcos importantes para controlar o progresso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Método Kanban: pistas visuais e fluxo</a:t>
            </a:r>
            <a:endParaRPr/>
          </a:p>
        </p:txBody>
      </p:sp>
      <p:pic>
        <p:nvPicPr>
          <p:cNvPr id="171" name="Google Shape;17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325" y="1318730"/>
            <a:ext cx="7045699" cy="4800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178" name="Google Shape;17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89" y="254654"/>
            <a:ext cx="8379011" cy="6284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Elementos do quadro Kanban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b="1" lang="en-US"/>
              <a:t>Linguagem visual</a:t>
            </a:r>
            <a:r>
              <a:rPr lang="en-US"/>
              <a:t>, com cartões (normal:1 cartão -&gt; 1 tarefa)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b="1" lang="en-US"/>
              <a:t>Colunas</a:t>
            </a:r>
            <a:r>
              <a:rPr lang="en-US"/>
              <a:t> traduzem fluxo: descolar e colar reflete o avanço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b="1" lang="en-US"/>
              <a:t>Limites</a:t>
            </a:r>
            <a:r>
              <a:rPr lang="en-US"/>
              <a:t> para as entradas de uma coluna (não se pode assumir mais cartões se se atingiu o máximo combinado)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Levantamento de trabalho: da lista de pendentes para em-execução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Entrega de trabalho: de em-progresso para completo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317715" y="5943492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3"/>
              </a:rPr>
              <a:t>https://www.youtube.com/watch?v=Bcid33tgq8A&amp;t=3s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Kanban em quadros digitais: Trello,  JIRA,…</a:t>
            </a:r>
            <a:endParaRPr/>
          </a:p>
        </p:txBody>
      </p:sp>
      <p:pic>
        <p:nvPicPr>
          <p:cNvPr descr="Graphical user interface, application&#10;&#10;Description automatically generated" id="193" name="Google Shape;19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5886"/>
            <a:ext cx="9179357" cy="4527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i="1" lang="en-US"/>
              <a:t>Timeboxing</a:t>
            </a:r>
            <a:r>
              <a:rPr lang="en-US"/>
              <a:t>: limites temporais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1800"/>
              <a:t>A técnica de </a:t>
            </a:r>
            <a:r>
              <a:rPr i="1" lang="en-US" sz="1800"/>
              <a:t>timeboxing</a:t>
            </a:r>
            <a:r>
              <a:rPr lang="en-US" sz="1800"/>
              <a:t> impõe um prazo fixo para a entrega (do projeto, de incrementos,etc)  mesmo que a funcionalidade planeada precise de ser reduzida.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🡪"/>
            </a:pPr>
            <a:r>
              <a:rPr lang="en-US" sz="1800"/>
              <a:t>O prazo é inflexível.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🡪"/>
            </a:pPr>
            <a:r>
              <a:rPr lang="en-US" sz="1800"/>
              <a:t>Força a que as equipas do projecto não fiquem penduradas nos “retoques finais” que podem arrastar-se “indefinidamente”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🡪"/>
            </a:pPr>
            <a:r>
              <a:rPr lang="en-US" sz="1800"/>
              <a:t>Incentiva a entrega regular de valor 🡪 ritmo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1800"/>
              <a:t>Muito popular em software (e.g.: agile methods)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UP: Fases, iterações e pontos de controlo</a:t>
            </a:r>
            <a:endParaRPr/>
          </a:p>
        </p:txBody>
      </p:sp>
      <p:pic>
        <p:nvPicPr>
          <p:cNvPr id="208" name="Google Shape;20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32" y="1290768"/>
            <a:ext cx="8398618" cy="457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</a:t>
            </a:r>
            <a:endParaRPr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026344"/>
            <a:ext cx="7772400" cy="280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>
            <a:hlinkClick r:id="rId4"/>
          </p:cNvPr>
          <p:cNvSpPr txBox="1"/>
          <p:nvPr/>
        </p:nvSpPr>
        <p:spPr>
          <a:xfrm>
            <a:off x="628650" y="5066643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https://www.atlassian.com/agile/project-management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User stories</a:t>
            </a:r>
            <a:endParaRPr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ocial media post&#10;&#10;Description automatically generated"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926"/>
            <a:ext cx="9144000" cy="50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5" y="0"/>
            <a:ext cx="84750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1004400" y="516720"/>
            <a:ext cx="1058760" cy="18864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32"/>
          <p:cNvSpPr/>
          <p:nvPr/>
        </p:nvSpPr>
        <p:spPr>
          <a:xfrm>
            <a:off x="2170260" y="519577"/>
            <a:ext cx="1058760" cy="18864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2"/>
          <p:cNvSpPr/>
          <p:nvPr/>
        </p:nvSpPr>
        <p:spPr>
          <a:xfrm>
            <a:off x="3336120" y="534734"/>
            <a:ext cx="1058760" cy="18864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2"/>
          <p:cNvSpPr/>
          <p:nvPr/>
        </p:nvSpPr>
        <p:spPr>
          <a:xfrm>
            <a:off x="4501980" y="565630"/>
            <a:ext cx="1058760" cy="18864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2"/>
          <p:cNvSpPr/>
          <p:nvPr/>
        </p:nvSpPr>
        <p:spPr>
          <a:xfrm>
            <a:off x="5667840" y="565630"/>
            <a:ext cx="1058760" cy="18864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2"/>
          <p:cNvSpPr/>
          <p:nvPr/>
        </p:nvSpPr>
        <p:spPr>
          <a:xfrm>
            <a:off x="6912905" y="474079"/>
            <a:ext cx="2190750" cy="1119804"/>
          </a:xfrm>
          <a:prstGeom prst="wedgeRectCallout">
            <a:avLst>
              <a:gd fmla="val -68443" name="adj1"/>
              <a:gd fmla="val -23241" name="adj2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Timeboxing dá origem a várias </a:t>
            </a:r>
            <a:r>
              <a:rPr lang="en-US" sz="1400" u="sng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iterações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ou </a:t>
            </a:r>
            <a:r>
              <a:rPr lang="en-US" sz="1400" u="sng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sprints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num projeto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Fases fundamentais: </a:t>
            </a:r>
            <a:r>
              <a:rPr lang="en-US">
                <a:highlight>
                  <a:srgbClr val="008080"/>
                </a:highlight>
              </a:rPr>
              <a:t>planeamento</a:t>
            </a:r>
            <a:r>
              <a:rPr lang="en-US"/>
              <a:t>, análise, desenho e implementação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900"/>
              <a:t>A fase de planeamento é o processo fundamental de compreensão do porquê de um sistema de informação deve ser construído e determinar como a equipa do projeto irá construí-lo.</a:t>
            </a:r>
            <a:endParaRPr sz="1900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sz="1700"/>
              <a:t>Definir a transformação digital pretendida. </a:t>
            </a:r>
            <a:endParaRPr sz="1700"/>
          </a:p>
        </p:txBody>
      </p:sp>
      <p:sp>
        <p:nvSpPr>
          <p:cNvPr id="96" name="Google Shape;96;p1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PASSOS PRINCIPAIS: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1. Arranque do projeto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o valor do sistema para a organização é identificado. </a:t>
            </a:r>
            <a:br>
              <a:rPr lang="en-US"/>
            </a:br>
            <a:r>
              <a:rPr lang="en-US"/>
              <a:t>Um pedido de um novo sistema (“caderno de encargos”) apresenta um breve resumo de uma necessidade de negócio, e explica como um sistema que suporta a necessidade irá criar valor de negócio.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Os pedidos do sistema e a análise da viabilidade são apresentados a um comité de aprovação (ao nível de direção), que decide se o projeto deve ser realizado.</a:t>
            </a:r>
            <a:endParaRPr/>
          </a:p>
          <a:p>
            <a:pPr indent="0" lvl="2" marL="203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2. Gestão do projeto 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O gestor do projeto cria um plano de trabalho, atribui uma equipa, e coloca em prática as técnicas para monitorizar e dirigir o projeto através de todo o SLC.</a:t>
            </a:r>
            <a:endParaRPr/>
          </a:p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6843" y="4101236"/>
            <a:ext cx="4994962" cy="191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Quadro de um </a:t>
            </a:r>
            <a:r>
              <a:rPr i="1" lang="en-US"/>
              <a:t>sprint</a:t>
            </a:r>
            <a:endParaRPr/>
          </a:p>
        </p:txBody>
      </p:sp>
      <p:pic>
        <p:nvPicPr>
          <p:cNvPr descr="Graphical user interface, application, Teams&#10;&#10;Description automatically generated" id="247" name="Google Shape;24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188"/>
            <a:ext cx="8989346" cy="45845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Estimativa de esforço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 Symbols"/>
              <a:buChar char="🡪"/>
            </a:pPr>
            <a:r>
              <a:rPr lang="en-US"/>
              <a:t>Versão tradicional: atribuir RH e horas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 Symbols"/>
              <a:buChar char="🡪"/>
            </a:pPr>
            <a:r>
              <a:rPr lang="en-US"/>
              <a:t>Versão ágil: pontos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i="1" lang="en-US"/>
              <a:t>Story Points</a:t>
            </a:r>
            <a:endParaRPr i="1"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Funcionalidades (encomenda de comida online):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/>
              <a:t>F1: Inicio de sessão do utilizador (login)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/>
              <a:t>F2: Registo de novo utilizador na plataforma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/>
              <a:t>F3: Listar promoções em destaque do dia.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/>
              <a:t>F4: Colocar a encomenda (inclui pagamento)</a:t>
            </a:r>
            <a:endParaRPr/>
          </a:p>
        </p:txBody>
      </p:sp>
      <p:sp>
        <p:nvSpPr>
          <p:cNvPr id="266" name="Google Shape;266;p3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Escala: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b="1" lang="en-US">
                <a:highlight>
                  <a:srgbClr val="008000"/>
                </a:highlight>
              </a:rPr>
              <a:t>1pt</a:t>
            </a:r>
            <a:r>
              <a:rPr lang="en-US"/>
              <a:t>: muito fácil. Direto de se implementar e âmbito reduzido.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b="1" lang="en-US">
                <a:highlight>
                  <a:srgbClr val="008000"/>
                </a:highlight>
              </a:rPr>
              <a:t>2pts</a:t>
            </a:r>
            <a:r>
              <a:rPr lang="en-US"/>
              <a:t>: acessível; não oferece grande dificuldade.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b="1" lang="en-US">
                <a:highlight>
                  <a:srgbClr val="008000"/>
                </a:highlight>
              </a:rPr>
              <a:t>4pts</a:t>
            </a:r>
            <a:r>
              <a:rPr lang="en-US"/>
              <a:t>: complexo; tem várias interdependências (de outros módulos/serviços) ou um fluxo elaborado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b="1" lang="en-US">
                <a:highlight>
                  <a:srgbClr val="008000"/>
                </a:highlight>
              </a:rPr>
              <a:t>8pts</a:t>
            </a:r>
            <a:r>
              <a:rPr lang="en-US"/>
              <a:t>: muito complexo; requer integrações, tecnologias ou conhecimentos que não são completamente dominados </a:t>
            </a:r>
            <a:endParaRPr/>
          </a:p>
        </p:txBody>
      </p:sp>
      <p:sp>
        <p:nvSpPr>
          <p:cNvPr id="267" name="Google Shape;267;p3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5">
            <a:hlinkClick r:id="rId3"/>
          </p:cNvPr>
          <p:cNvSpPr/>
          <p:nvPr/>
        </p:nvSpPr>
        <p:spPr>
          <a:xfrm>
            <a:off x="1974715" y="5651770"/>
            <a:ext cx="6998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🡪 http://bit.ly/2IUrnMn</a:t>
            </a:r>
            <a:endParaRPr sz="4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Histórias</a:t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ocial media post&#10;&#10;Description automatically generated" id="276" name="Google Shape;2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926"/>
            <a:ext cx="9144000" cy="50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Os </a:t>
            </a:r>
            <a:r>
              <a:rPr i="1" lang="en-US"/>
              <a:t>story points</a:t>
            </a:r>
            <a:r>
              <a:rPr lang="en-US"/>
              <a:t> são usados para contruir o </a:t>
            </a:r>
            <a:r>
              <a:rPr i="1" lang="en-US"/>
              <a:t>burndown chart</a:t>
            </a:r>
            <a:endParaRPr/>
          </a:p>
        </p:txBody>
      </p:sp>
      <p:sp>
        <p:nvSpPr>
          <p:cNvPr id="287" name="Google Shape;287;p3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289" name="Google Shape;2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7" y="1164588"/>
            <a:ext cx="7136542" cy="55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/>
          <p:nvPr/>
        </p:nvSpPr>
        <p:spPr>
          <a:xfrm>
            <a:off x="6457950" y="3189386"/>
            <a:ext cx="2273181" cy="673632"/>
          </a:xfrm>
          <a:prstGeom prst="wedgeRoundRectCallout">
            <a:avLst>
              <a:gd fmla="val -64844" name="adj1"/>
              <a:gd fmla="val 74953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Story points </a:t>
            </a:r>
            <a:r>
              <a:rPr lang="en-US"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que falta concluir na iteração.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Pontos importantes</a:t>
            </a:r>
            <a:endParaRPr/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O WBS e o Gantt são os instrumentos mais comuns de gestão de projeto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Podem ser aplicados a qualquer projeto, incluindo de sw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No entanto: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Symbols"/>
              <a:buChar char="🡪"/>
            </a:pPr>
            <a:r>
              <a:rPr lang="en-US"/>
              <a:t>Difícil de estimar recursos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Symbols"/>
              <a:buChar char="🡪"/>
            </a:pPr>
            <a:r>
              <a:rPr lang="en-US"/>
              <a:t>Menos flexível para uma utilização colaborativa</a:t>
            </a:r>
            <a:endParaRPr/>
          </a:p>
        </p:txBody>
      </p:sp>
      <p:sp>
        <p:nvSpPr>
          <p:cNvPr id="297" name="Google Shape;297;p38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O “novo normal” dos projetos de sw é usar </a:t>
            </a:r>
            <a:r>
              <a:rPr i="1" lang="en-US"/>
              <a:t>timeboxing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O processo UP prevê o desenvolvimento do trabalho por iterações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Na gestão do trabalho de sw, a unidade tende a ser a </a:t>
            </a:r>
            <a:r>
              <a:rPr i="1" lang="en-US"/>
              <a:t>user story: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Symbols"/>
              <a:buChar char="🡪"/>
            </a:pPr>
            <a:r>
              <a:rPr lang="en-US"/>
              <a:t>capta funcionalidades do produto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Symbols"/>
              <a:buChar char="🡪"/>
            </a:pPr>
            <a:r>
              <a:rPr lang="en-US"/>
              <a:t>usada para estimative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Noto Sans Symbols"/>
              <a:buChar char="🡪"/>
            </a:pPr>
            <a:r>
              <a:rPr lang="en-US"/>
              <a:t>geralmente: 1 story 🡨🡪 1 cartão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Os </a:t>
            </a:r>
            <a:r>
              <a:rPr i="1" lang="en-US"/>
              <a:t>boards</a:t>
            </a:r>
            <a:r>
              <a:rPr lang="en-US"/>
              <a:t> potenciam o sumário visual e a utilização colaborativa </a:t>
            </a:r>
            <a:endParaRPr/>
          </a:p>
        </p:txBody>
      </p: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1785938" y="1371600"/>
            <a:ext cx="67294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https://www.atlassian.com/agile/kanban/boards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785254" y="1709739"/>
            <a:ext cx="672533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-US"/>
              <a:t>Arranque do projeto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785256" y="4589464"/>
            <a:ext cx="672533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Análise da viabilidade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59" y="1356257"/>
            <a:ext cx="4149854" cy="29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550" y="1356258"/>
            <a:ext cx="4446279" cy="213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1550" y="3712354"/>
            <a:ext cx="4446279" cy="271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Viabilidade económica e o retorno do investimento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608" y="2330824"/>
            <a:ext cx="6715219" cy="28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1785254" y="1709739"/>
            <a:ext cx="672533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-US"/>
              <a:t>Gestão do projeto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1785256" y="4589464"/>
            <a:ext cx="672533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5665694" y="136524"/>
            <a:ext cx="3284804" cy="1172368"/>
          </a:xfrm>
          <a:prstGeom prst="wedgeRectCallout">
            <a:avLst>
              <a:gd fmla="val -6532" name="adj1"/>
              <a:gd fmla="val 142484" name="adj2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Há especificidades nos projetos de desenvolvimento de software?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Podemos aprender da gestão “típica” de projetos genéricos?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Gestão de projetos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1800"/>
              <a:t>Um </a:t>
            </a:r>
            <a:r>
              <a:rPr lang="en-US" sz="1800">
                <a:highlight>
                  <a:srgbClr val="008080"/>
                </a:highlight>
              </a:rPr>
              <a:t>projeto</a:t>
            </a:r>
            <a:r>
              <a:rPr lang="en-US" sz="1800"/>
              <a:t> é um conjunto de actividades com um ponto de partida e um ponto de chegada, destinado a criar um sistema que traz valor ao negócio/organização.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1800"/>
              <a:t>A </a:t>
            </a:r>
            <a:r>
              <a:rPr lang="en-US" sz="1800">
                <a:highlight>
                  <a:srgbClr val="008080"/>
                </a:highlight>
              </a:rPr>
              <a:t>gestão de projetos</a:t>
            </a:r>
            <a:r>
              <a:rPr lang="en-US" sz="1800"/>
              <a:t> é o processo de </a:t>
            </a:r>
            <a:r>
              <a:rPr b="1" lang="en-US" sz="1800"/>
              <a:t>planeamento e controlo</a:t>
            </a:r>
            <a:r>
              <a:rPr lang="en-US" sz="1800"/>
              <a:t> do desenvolvimento de um sistema dentro de um período de </a:t>
            </a:r>
            <a:r>
              <a:rPr lang="en-US" sz="1800" u="sng"/>
              <a:t>tempo</a:t>
            </a:r>
            <a:r>
              <a:rPr lang="en-US" sz="1800"/>
              <a:t> especificado a um </a:t>
            </a:r>
            <a:r>
              <a:rPr lang="en-US" sz="1800" u="sng"/>
              <a:t>custo</a:t>
            </a:r>
            <a:r>
              <a:rPr lang="en-US" sz="1800"/>
              <a:t> limitado e com a </a:t>
            </a:r>
            <a:r>
              <a:rPr lang="en-US" sz="1800" u="sng"/>
              <a:t>funcionalidade</a:t>
            </a:r>
            <a:r>
              <a:rPr lang="en-US" sz="1800"/>
              <a:t> certa.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1800"/>
              <a:t>Um </a:t>
            </a:r>
            <a:r>
              <a:rPr lang="en-US" sz="1800">
                <a:highlight>
                  <a:srgbClr val="008080"/>
                </a:highlight>
              </a:rPr>
              <a:t>gestor de projecto </a:t>
            </a:r>
            <a:r>
              <a:rPr lang="en-US" sz="1800"/>
              <a:t>tem a responsabilidade principal de gerir as inúmeras de tarefas e funções que precisam de ser cuidadosamente coordenadas.</a:t>
            </a:r>
            <a:endParaRPr sz="1800"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49040" y="5183983"/>
            <a:ext cx="2697256" cy="1172368"/>
          </a:xfrm>
          <a:prstGeom prst="wedgeRectCallout">
            <a:avLst>
              <a:gd fmla="val 76643" name="adj1"/>
              <a:gd fmla="val -59388" name="adj2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Uma opção de carreira também. Normalmente, posições séniores. Existe formação específica para PM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252" y="5307000"/>
            <a:ext cx="36000" cy="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-US"/>
              <a:t>Técnicas de gestão de projeto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Tradicionais: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"/>
              <a:buChar char="-"/>
            </a:pPr>
            <a:r>
              <a:rPr i="1" lang="en-US"/>
              <a:t>Workpackage Breakdown Structure (WBS)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"/>
              <a:buChar char="-"/>
            </a:pPr>
            <a:r>
              <a:rPr i="1" lang="en-US"/>
              <a:t>Gantt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“Ágeis”: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"/>
              <a:buChar char="-"/>
            </a:pPr>
            <a:r>
              <a:rPr lang="en-US"/>
              <a:t>“Quadros” e “post-it” (e.g.: Kanban)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"/>
              <a:buChar char="-"/>
            </a:pPr>
            <a:r>
              <a:rPr lang="en-US"/>
              <a:t>Épicos, Histórias e iterações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628650" y="136524"/>
            <a:ext cx="3791156" cy="1423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i="1" lang="en-US"/>
              <a:t>Workpackage breakdown</a:t>
            </a:r>
            <a:endParaRPr/>
          </a:p>
        </p:txBody>
      </p:sp>
      <p:sp>
        <p:nvSpPr>
          <p:cNvPr id="153" name="Google Shape;153;p22"/>
          <p:cNvSpPr/>
          <p:nvPr>
            <p:ph idx="2" type="pic"/>
          </p:nvPr>
        </p:nvSpPr>
        <p:spPr>
          <a:xfrm>
            <a:off x="4572000" y="583474"/>
            <a:ext cx="3942160" cy="5674713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629840" y="1812022"/>
            <a:ext cx="3791157" cy="438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Lista de “pacotes” de trabalho: tarefas.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Normalmente com algum nível de hierarquia (e.g.: tarefa e subtarefas)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196" y="0"/>
            <a:ext cx="40097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